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9926638" cy="14355763"/>
  <p:embeddedFontLst>
    <p:embeddedFont>
      <p:font typeface="Libre Baskerville" panose="02000000000000000000" pitchFamily="2" charset="0"/>
      <p:regular r:id="rId10"/>
      <p:bold r:id="rId11"/>
      <p:italic r:id="rId12"/>
      <p:boldItalic r:id="rId13"/>
    </p:embeddedFont>
    <p:embeddedFont>
      <p:font typeface="Libre Franklin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1543" cy="72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798" y="0"/>
            <a:ext cx="4301543" cy="72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10" cy="56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3635484"/>
            <a:ext cx="4301543" cy="72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543" cy="72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da-DK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1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10" cy="5652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1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543" cy="720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12c252a12f_1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412c252a12f_1_120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00" cy="5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Mest muligt under individuelle tillæg</a:t>
            </a:r>
            <a:endParaRPr/>
          </a:p>
        </p:txBody>
      </p:sp>
      <p:sp>
        <p:nvSpPr>
          <p:cNvPr id="126" name="Google Shape;126;g412c252a12f_1_120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12c252a12f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g412c252a12f_1_153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00" cy="5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Mest muligt under individuelle tillæg</a:t>
            </a:r>
            <a:endParaRPr/>
          </a:p>
        </p:txBody>
      </p:sp>
      <p:sp>
        <p:nvSpPr>
          <p:cNvPr id="144" name="Google Shape;144;g412c252a12f_1_153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12c252a12f_1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g412c252a12f_1_172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00" cy="5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Mest muligt under individuelle tillæg</a:t>
            </a:r>
            <a:endParaRPr/>
          </a:p>
        </p:txBody>
      </p:sp>
      <p:sp>
        <p:nvSpPr>
          <p:cNvPr id="163" name="Google Shape;163;g412c252a12f_1_172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12c252a12f_1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412c252a12f_1_231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00" cy="5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Mest muligt under individuelle tillæg</a:t>
            </a:r>
            <a:endParaRPr/>
          </a:p>
        </p:txBody>
      </p:sp>
      <p:sp>
        <p:nvSpPr>
          <p:cNvPr id="181" name="Google Shape;181;g412c252a12f_1_231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12c252a12f_1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412c252a12f_1_192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00" cy="5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Mest muligt under individuelle tillæg</a:t>
            </a:r>
            <a:endParaRPr/>
          </a:p>
        </p:txBody>
      </p:sp>
      <p:sp>
        <p:nvSpPr>
          <p:cNvPr id="199" name="Google Shape;199;g412c252a12f_1_192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412c252a12f_1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57225" y="1793875"/>
            <a:ext cx="8612188" cy="4845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" name="Google Shape;216;g412c252a12f_1_211:notes"/>
          <p:cNvSpPr txBox="1">
            <a:spLocks noGrp="1"/>
          </p:cNvSpPr>
          <p:nvPr>
            <p:ph type="body" idx="1"/>
          </p:nvPr>
        </p:nvSpPr>
        <p:spPr>
          <a:xfrm>
            <a:off x="992664" y="6908711"/>
            <a:ext cx="7941300" cy="56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a-DK"/>
              <a:t>Mest muligt under individuelle tillæg</a:t>
            </a:r>
            <a:endParaRPr/>
          </a:p>
        </p:txBody>
      </p:sp>
      <p:sp>
        <p:nvSpPr>
          <p:cNvPr id="217" name="Google Shape;217;g412c252a12f_1_211:notes"/>
          <p:cNvSpPr txBox="1">
            <a:spLocks noGrp="1"/>
          </p:cNvSpPr>
          <p:nvPr>
            <p:ph type="sldNum" idx="12"/>
          </p:nvPr>
        </p:nvSpPr>
        <p:spPr>
          <a:xfrm>
            <a:off x="5622798" y="13635484"/>
            <a:ext cx="43014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8750" tIns="69375" rIns="138750" bIns="693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fld id="{00000000-1234-1234-1234-123412341234}" type="slidenum">
              <a:rPr lang="da-DK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indholdsobjek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dias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210"/>
              <a:buNone/>
              <a:defRPr sz="2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None/>
              <a:defRPr/>
            </a:lvl3pPr>
            <a:lvl4pPr lvl="3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None/>
              <a:defRPr/>
            </a:lvl4pPr>
            <a:lvl5pPr lvl="4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rgbClr val="C0A8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7" name="Google Shape;37;p4"/>
          <p:cNvSpPr txBox="1"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Libre Franklin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fsnitsoverskrift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04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36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00"/>
              <a:buFont typeface="Libre Baskerville"/>
              <a:buNone/>
              <a:defRPr sz="1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1066800" y="6172200"/>
            <a:ext cx="533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/>
          <p:nvPr/>
        </p:nvSpPr>
        <p:spPr>
          <a:xfrm rot="10800000" flipH="1">
            <a:off x="92550" y="2376830"/>
            <a:ext cx="120180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rgbClr val="C0A8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48" name="Google Shape;48;p5"/>
          <p:cNvSpPr>
            <a:spLocks noGrp="1"/>
          </p:cNvSpPr>
          <p:nvPr>
            <p:ph type="sldNum" idx="12"/>
          </p:nvPr>
        </p:nvSpPr>
        <p:spPr>
          <a:xfrm>
            <a:off x="195072" y="6208776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dholdsobjekter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49987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body" idx="2"/>
          </p:nvPr>
        </p:nvSpPr>
        <p:spPr>
          <a:xfrm>
            <a:off x="6578600" y="1447800"/>
            <a:ext cx="499872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2"/>
          </p:nvPr>
        </p:nvSpPr>
        <p:spPr>
          <a:xfrm>
            <a:off x="6604000" y="1447800"/>
            <a:ext cx="4978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040"/>
              <a:buNone/>
              <a:defRPr sz="2400" b="1">
                <a:solidFill>
                  <a:schemeClr val="accen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600"/>
              <a:buFont typeface="Libre Baskerville"/>
              <a:buNone/>
              <a:defRPr sz="1600" b="1"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3"/>
          </p:nvPr>
        </p:nvSpPr>
        <p:spPr>
          <a:xfrm>
            <a:off x="1219200" y="2247900"/>
            <a:ext cx="4978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4"/>
          </p:nvPr>
        </p:nvSpPr>
        <p:spPr>
          <a:xfrm>
            <a:off x="6604000" y="2247900"/>
            <a:ext cx="4978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n titel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dhold med billedtekst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2" name="Google Shape;72;p9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1"/>
          </p:nvPr>
        </p:nvSpPr>
        <p:spPr>
          <a:xfrm>
            <a:off x="1219200" y="1600200"/>
            <a:ext cx="254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None/>
              <a:defRPr sz="1800"/>
            </a:lvl1pPr>
            <a:lvl2pPr marL="914400" lvl="1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8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900"/>
              <a:buFont typeface="Libre Baskerville"/>
              <a:buNone/>
              <a:defRPr sz="900"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2"/>
          </p:nvPr>
        </p:nvSpPr>
        <p:spPr>
          <a:xfrm>
            <a:off x="3962400" y="1600200"/>
            <a:ext cx="7620000" cy="44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lede med billedtekst" type="picTx">
  <p:cSld name="PICTURE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ibre Franklin"/>
              <a:buNone/>
              <a:defRPr sz="28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body" idx="1"/>
          </p:nvPr>
        </p:nvSpPr>
        <p:spPr>
          <a:xfrm>
            <a:off x="1219200" y="5445825"/>
            <a:ext cx="9753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360"/>
              <a:buFont typeface="Libre Baskerville"/>
              <a:buNone/>
              <a:defRPr sz="1600"/>
            </a:lvl1pPr>
            <a:lvl2pPr marL="914400" lvl="1" indent="-29337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8257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850"/>
              <a:buChar char="⚫"/>
              <a:defRPr sz="1000"/>
            </a:lvl3pPr>
            <a:lvl4pPr marL="1828800" lvl="3" indent="-27432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720"/>
              <a:buChar char="⚫"/>
              <a:defRPr sz="900"/>
            </a:lvl4pPr>
            <a:lvl5pPr marL="2286000" lvl="4" indent="-28575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900"/>
              <a:buFont typeface="Libre Baskerville"/>
              <a:buChar char="o"/>
              <a:defRPr sz="900"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18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>
            <a:spLocks noGrp="1"/>
          </p:cNvSpPr>
          <p:nvPr>
            <p:ph type="sldNum" idx="12"/>
          </p:nvPr>
        </p:nvSpPr>
        <p:spPr>
          <a:xfrm>
            <a:off x="195072" y="6208776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  <p:sp>
        <p:nvSpPr>
          <p:cNvPr id="85" name="Google Shape;85;p10"/>
          <p:cNvSpPr/>
          <p:nvPr/>
        </p:nvSpPr>
        <p:spPr>
          <a:xfrm rot="10800000" flipH="1">
            <a:off x="91076" y="4683555"/>
            <a:ext cx="12009120" cy="91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rgbClr val="C0A8A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88" name="Google Shape;88;p10"/>
          <p:cNvSpPr>
            <a:spLocks noGrp="1"/>
          </p:cNvSpPr>
          <p:nvPr>
            <p:ph type="pic" idx="2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og lodret tekst" type="vertTx">
  <p:cSld name="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1"/>
          </p:nvPr>
        </p:nvSpPr>
        <p:spPr>
          <a:xfrm rot="5400000">
            <a:off x="4114800" y="-1447800"/>
            <a:ext cx="4572000" cy="10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et titel og tekst" type="vertTitleAndTx">
  <p:cSld name="VERTICAL_TITLE_AND_VERTICAL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>
            <a:spLocks noGrp="1"/>
          </p:cNvSpPr>
          <p:nvPr>
            <p:ph type="title"/>
          </p:nvPr>
        </p:nvSpPr>
        <p:spPr>
          <a:xfrm rot="5400000">
            <a:off x="7254558" y="1859285"/>
            <a:ext cx="5851525" cy="2682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1"/>
          </p:nvPr>
        </p:nvSpPr>
        <p:spPr>
          <a:xfrm rot="5400000">
            <a:off x="2001838" y="-507996"/>
            <a:ext cx="5851525" cy="74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153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25755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530"/>
              <a:buChar char="⚫"/>
              <a:defRPr/>
            </a:lvl3pPr>
            <a:lvl4pPr marL="1828800" lvl="3" indent="-32004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440"/>
              <a:buChar char="⚫"/>
              <a:defRPr/>
            </a:lvl4pPr>
            <a:lvl5pPr marL="2286000" lvl="4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o"/>
              <a:defRPr/>
            </a:lvl5pPr>
            <a:lvl6pPr marL="2743200" lvl="5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Libre Frankli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/>
            </a:lvl5pPr>
            <a:lvl6pPr marL="2743200" lvl="5" indent="-317500" algn="l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/>
            </a:lvl6pPr>
            <a:lvl7pPr marL="3200400" lvl="6" indent="-317500" algn="l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/>
            </a:lvl7pPr>
            <a:lvl8pPr marL="3657600" lvl="7" indent="-317500" algn="l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/>
            </a:lvl8pPr>
            <a:lvl9pPr marL="4114800" lvl="8" indent="-317500" algn="l"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buClr>
                <a:srgbClr val="FFFFFF"/>
              </a:buClr>
              <a:buSzPts val="1400"/>
              <a:buFont typeface="Libre Franklin"/>
              <a:buNone/>
              <a:defRPr sz="14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solidFill>
            <a:schemeClr val="lt1"/>
          </a:solidFill>
          <a:ln w="9525" cap="sq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Libre Franklin"/>
              <a:buNone/>
              <a:defRPr sz="4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93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rgbClr val="C0A8A8"/>
              </a:buClr>
              <a:buSzPts val="17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Libre Baskerville"/>
              <a:buChar char="o"/>
              <a:defRPr sz="20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rgbClr val="C0A8A8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rgbClr val="BAB5B2"/>
              </a:buClr>
              <a:buSzPts val="1800"/>
              <a:buFont typeface="Libre Baskerville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>
            <a:spLocks noGrp="1"/>
          </p:cNvSpPr>
          <p:nvPr>
            <p:ph type="sldNum" idx="12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1.png"/><Relationship Id="rId4" Type="http://schemas.openxmlformats.org/officeDocument/2006/relationships/slide" Target="slide3.xml"/><Relationship Id="rId9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/>
        </p:nvSpPr>
        <p:spPr>
          <a:xfrm>
            <a:off x="-780036" y="67309"/>
            <a:ext cx="13079700" cy="6933300"/>
          </a:xfrm>
          <a:prstGeom prst="rect">
            <a:avLst/>
          </a:prstGeom>
          <a:solidFill>
            <a:srgbClr val="1B2C50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4074077" y="1862630"/>
            <a:ext cx="3801259" cy="3693814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2" name="Google Shape;112;p14">
            <a:hlinkClick r:id="rId3" action="ppaction://hlinksldjump"/>
          </p:cNvPr>
          <p:cNvSpPr/>
          <p:nvPr/>
        </p:nvSpPr>
        <p:spPr>
          <a:xfrm>
            <a:off x="3838958" y="938695"/>
            <a:ext cx="1946495" cy="1781269"/>
          </a:xfrm>
          <a:prstGeom prst="ellipse">
            <a:avLst/>
          </a:prstGeom>
          <a:solidFill>
            <a:srgbClr val="0B539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Gode arbejdsvilkår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4">
            <a:hlinkClick r:id="rId4" action="ppaction://hlinksldjump"/>
          </p:cNvPr>
          <p:cNvSpPr/>
          <p:nvPr/>
        </p:nvSpPr>
        <p:spPr>
          <a:xfrm>
            <a:off x="6073280" y="1001685"/>
            <a:ext cx="1946495" cy="1781269"/>
          </a:xfrm>
          <a:prstGeom prst="ellipse">
            <a:avLst/>
          </a:prstGeom>
          <a:solidFill>
            <a:srgbClr val="F8F099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>
                <a:latin typeface="Libre Baskerville"/>
                <a:ea typeface="Libre Baskerville"/>
                <a:cs typeface="Libre Baskerville"/>
                <a:sym typeface="Libre Baskerville"/>
              </a:rPr>
              <a:t>Et højt prioriteret skolevæsen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71375" y="26613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/>
          <p:nvPr/>
        </p:nvSpPr>
        <p:spPr>
          <a:xfrm>
            <a:off x="5197013" y="29880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a-DK" sz="130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 arbejder for, at alle </a:t>
            </a:r>
            <a:r>
              <a:rPr lang="da-DK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>
            <a:hlinkClick r:id="rId6" action="ppaction://hlinksldjump"/>
          </p:cNvPr>
          <p:cNvSpPr/>
          <p:nvPr/>
        </p:nvSpPr>
        <p:spPr>
          <a:xfrm>
            <a:off x="7262430" y="2818903"/>
            <a:ext cx="1946495" cy="1781269"/>
          </a:xfrm>
          <a:prstGeom prst="ellipse">
            <a:avLst/>
          </a:prstGeom>
          <a:solidFill>
            <a:srgbClr val="F5DED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>
                <a:latin typeface="Libre Baskerville"/>
                <a:ea typeface="Libre Baskerville"/>
                <a:cs typeface="Libre Baskerville"/>
                <a:sym typeface="Libre Baskerville"/>
              </a:rPr>
              <a:t>E</a:t>
            </a:r>
            <a:r>
              <a:rPr lang="da-DK" sz="1200" b="0" i="0" u="none" strike="noStrike" cap="non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 godt samarbejde om kerneopgaven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4">
            <a:hlinkClick r:id="rId7" action="ppaction://hlinksldjump"/>
          </p:cNvPr>
          <p:cNvSpPr/>
          <p:nvPr/>
        </p:nvSpPr>
        <p:spPr>
          <a:xfrm>
            <a:off x="6073281" y="4566944"/>
            <a:ext cx="1946495" cy="1781269"/>
          </a:xfrm>
          <a:prstGeom prst="ellipse">
            <a:avLst/>
          </a:prstGeom>
          <a:solidFill>
            <a:srgbClr val="AFCA9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>
                <a:latin typeface="Libre Baskerville"/>
                <a:ea typeface="Libre Baskerville"/>
                <a:cs typeface="Libre Baskerville"/>
                <a:sym typeface="Libre Baskerville"/>
              </a:rPr>
              <a:t>E</a:t>
            </a:r>
            <a:r>
              <a:rPr lang="da-DK" sz="1200" b="0" i="0" u="none" strike="noStrike" cap="non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 trygt, sikkert og udviklende arbejdsmiljø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4">
            <a:hlinkClick r:id="rId8" action="ppaction://hlinksldjump"/>
          </p:cNvPr>
          <p:cNvSpPr/>
          <p:nvPr/>
        </p:nvSpPr>
        <p:spPr>
          <a:xfrm>
            <a:off x="3838958" y="4566944"/>
            <a:ext cx="1946495" cy="1781269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a-DK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værdi af at være en del af foreningens fællesskab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>
            <a:hlinkClick r:id="rId9" action="ppaction://hlinksldjump"/>
          </p:cNvPr>
          <p:cNvSpPr/>
          <p:nvPr/>
        </p:nvSpPr>
        <p:spPr>
          <a:xfrm>
            <a:off x="2658327" y="2791862"/>
            <a:ext cx="1946495" cy="1781269"/>
          </a:xfrm>
          <a:prstGeom prst="ellipse">
            <a:avLst/>
          </a:prstGeom>
          <a:solidFill>
            <a:srgbClr val="FEB6B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>
                <a:latin typeface="Libre Baskerville"/>
                <a:ea typeface="Libre Baskerville"/>
                <a:cs typeface="Libre Baskerville"/>
                <a:sym typeface="Libre Baskerville"/>
              </a:rPr>
              <a:t>G</a:t>
            </a:r>
            <a:r>
              <a:rPr lang="da-DK" sz="1200" b="0" i="0" u="none" strike="noStrike" cap="non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ode lønaftaler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937000" y="148400"/>
            <a:ext cx="9987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4"/>
          <p:cNvSpPr/>
          <p:nvPr/>
        </p:nvSpPr>
        <p:spPr>
          <a:xfrm>
            <a:off x="-49400" y="767788"/>
            <a:ext cx="2943300" cy="2123100"/>
          </a:xfrm>
          <a:prstGeom prst="flowChartAlternateProcess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 b="1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</a:t>
            </a:r>
            <a:r>
              <a:rPr lang="da-DK" sz="1200" b="1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ission: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 b="0" i="0" u="none" strike="noStrike" cap="none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Ballerup Lærerforenings </a:t>
            </a:r>
            <a:r>
              <a:rPr lang="da-DK" sz="12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mission</a:t>
            </a:r>
            <a:r>
              <a:rPr lang="da-DK" sz="1200" b="0" i="0" u="none" strike="noStrike" cap="none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er, at medlemmerne har et godt arbejdsliv og kan udføre arbejde af høj kvalitet til gavn for eleverne. Vi vil styrke sammenholdet internt og give de bedste muligheder for aktiv deltagelse i foreningens arbejde</a:t>
            </a:r>
            <a:endParaRPr sz="12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</a:pPr>
            <a:br>
              <a:rPr lang="da-DK" sz="1200" b="0" i="0" u="none" strike="noStrike" cap="none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</a:br>
            <a:endParaRPr sz="12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2" name="Google Shape;122;p14"/>
          <p:cNvSpPr/>
          <p:nvPr/>
        </p:nvSpPr>
        <p:spPr>
          <a:xfrm>
            <a:off x="8905925" y="797450"/>
            <a:ext cx="2893500" cy="2191200"/>
          </a:xfrm>
          <a:prstGeom prst="flowChartAlternateProcess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 b="1" i="0" u="none" strike="noStrike" cap="none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Vision: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1200" b="0" i="0" u="none" strike="noStrike" cap="none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Ballerup Lærerforening er anerkendt af medlemmer, og samarbejdspartnere som en stærk forening, der er ordentlig, troværdig, udviklingsindstillet og resultatsøgende. Derfor er Ballerup Lærerforening en væsentlig aktør i alle forhold, der vedrører medlemmernes arbejdsliv</a:t>
            </a:r>
            <a:endParaRPr sz="1200" b="1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/>
          <p:nvPr/>
        </p:nvSpPr>
        <p:spPr>
          <a:xfrm>
            <a:off x="0" y="-160025"/>
            <a:ext cx="12192000" cy="7018200"/>
          </a:xfrm>
          <a:prstGeom prst="rect">
            <a:avLst/>
          </a:prstGeom>
          <a:solidFill>
            <a:srgbClr val="1B2C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427252" y="2720130"/>
            <a:ext cx="3801300" cy="3693900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30" name="Google Shape;130;p15">
            <a:hlinkClick r:id="rId3" action="ppaction://hlinksldjump"/>
          </p:cNvPr>
          <p:cNvSpPr/>
          <p:nvPr/>
        </p:nvSpPr>
        <p:spPr>
          <a:xfrm>
            <a:off x="3452575" y="892803"/>
            <a:ext cx="3129300" cy="2566200"/>
          </a:xfrm>
          <a:prstGeom prst="ellipse">
            <a:avLst/>
          </a:prstGeom>
          <a:solidFill>
            <a:srgbClr val="0B539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2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Gode arbejdsvilkår</a:t>
            </a: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1706900" y="0"/>
            <a:ext cx="6294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6704550" y="662101"/>
            <a:ext cx="4937100" cy="5751900"/>
          </a:xfrm>
          <a:prstGeom prst="roundRect">
            <a:avLst>
              <a:gd name="adj" fmla="val 16667"/>
            </a:avLst>
          </a:prstGeom>
          <a:solidFill>
            <a:srgbClr val="0B5394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for: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medlemmerne har gode lokalaftaler for arbejdstid.</a:t>
            </a:r>
            <a:endParaRPr sz="1800">
              <a:solidFill>
                <a:schemeClr val="lt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forberedelsestiden prioriteres og ikke konverteres til anden mødetid.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rammerne for klasselærerrollen styrkes.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mindre medlemsgrupper har ordentlige rammer for deres arbejdstid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vigtigheden af lærernes undervisning prioriteres ved, at møder som udgangspunkt planlægges på andre tidspunkter, og at tolærerressourcen ikke konverteres til vikartimer.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der er kort afstand til sparring og hjælp ift. komplekse inklusionsudfordringer.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vejledning af lærere foregår på baggrund af fælles planlagte, gennemførte og evaluerede tiltag i klasselokalet.</a:t>
            </a:r>
            <a:endParaRPr sz="27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133" name="Google Shape;133;p15"/>
          <p:cNvCxnSpPr>
            <a:stCxn id="134" idx="2"/>
            <a:endCxn id="134" idx="2"/>
          </p:cNvCxnSpPr>
          <p:nvPr/>
        </p:nvCxnSpPr>
        <p:spPr>
          <a:xfrm>
            <a:off x="3237725" y="36088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5" name="Google Shape;135;p15"/>
          <p:cNvCxnSpPr>
            <a:stCxn id="136" idx="3"/>
            <a:endCxn id="136" idx="3"/>
          </p:cNvCxnSpPr>
          <p:nvPr/>
        </p:nvCxnSpPr>
        <p:spPr>
          <a:xfrm>
            <a:off x="4052625" y="58437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7" name="Google Shape;137;p15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4550" y="35188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5">
            <a:hlinkClick r:id="rId3" action="ppaction://hlinksldjump"/>
          </p:cNvPr>
          <p:cNvSpPr/>
          <p:nvPr/>
        </p:nvSpPr>
        <p:spPr>
          <a:xfrm>
            <a:off x="1550188" y="38455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a-D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for, at alle 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9" name="Google Shape;139;p15"/>
          <p:cNvCxnSpPr>
            <a:stCxn id="130" idx="3"/>
          </p:cNvCxnSpPr>
          <p:nvPr/>
        </p:nvCxnSpPr>
        <p:spPr>
          <a:xfrm flipH="1">
            <a:off x="3602750" y="3083192"/>
            <a:ext cx="308100" cy="1884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0" name="Google Shape;140;p15"/>
          <p:cNvCxnSpPr/>
          <p:nvPr/>
        </p:nvCxnSpPr>
        <p:spPr>
          <a:xfrm rot="10800000">
            <a:off x="6396525" y="2720250"/>
            <a:ext cx="319800" cy="2430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Pil: 180 grader 2">
            <a:hlinkClick r:id="rId3" action="ppaction://hlinksldjump"/>
            <a:extLst>
              <a:ext uri="{FF2B5EF4-FFF2-40B4-BE49-F238E27FC236}">
                <a16:creationId xmlns:a16="http://schemas.microsoft.com/office/drawing/2014/main" id="{7030C157-70CA-4D9A-0A25-4494956A5B86}"/>
              </a:ext>
            </a:extLst>
          </p:cNvPr>
          <p:cNvSpPr/>
          <p:nvPr/>
        </p:nvSpPr>
        <p:spPr>
          <a:xfrm rot="16200000" flipV="1">
            <a:off x="5346423" y="5007798"/>
            <a:ext cx="1133475" cy="966728"/>
          </a:xfrm>
          <a:prstGeom prst="utur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4" name="Rektangel: afrundede hjørner 3">
            <a:extLst>
              <a:ext uri="{FF2B5EF4-FFF2-40B4-BE49-F238E27FC236}">
                <a16:creationId xmlns:a16="http://schemas.microsoft.com/office/drawing/2014/main" id="{1E9DD241-40D8-8035-F843-C29543FF5D79}"/>
              </a:ext>
            </a:extLst>
          </p:cNvPr>
          <p:cNvSpPr/>
          <p:nvPr/>
        </p:nvSpPr>
        <p:spPr>
          <a:xfrm>
            <a:off x="4144948" y="5319750"/>
            <a:ext cx="1235790" cy="7381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Tilbage til start tryk på pilen!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/>
          <p:nvPr/>
        </p:nvSpPr>
        <p:spPr>
          <a:xfrm>
            <a:off x="0" y="-160025"/>
            <a:ext cx="12192000" cy="7018200"/>
          </a:xfrm>
          <a:prstGeom prst="rect">
            <a:avLst/>
          </a:prstGeom>
          <a:solidFill>
            <a:srgbClr val="1B2C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427252" y="2720130"/>
            <a:ext cx="3801300" cy="3693900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1706900" y="0"/>
            <a:ext cx="6294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9" name="Google Shape;149;p16"/>
          <p:cNvCxnSpPr>
            <a:stCxn id="150" idx="2"/>
            <a:endCxn id="150" idx="2"/>
          </p:cNvCxnSpPr>
          <p:nvPr/>
        </p:nvCxnSpPr>
        <p:spPr>
          <a:xfrm>
            <a:off x="3237725" y="36088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1" name="Google Shape;151;p16"/>
          <p:cNvCxnSpPr>
            <a:stCxn id="152" idx="3"/>
            <a:endCxn id="152" idx="3"/>
          </p:cNvCxnSpPr>
          <p:nvPr/>
        </p:nvCxnSpPr>
        <p:spPr>
          <a:xfrm>
            <a:off x="4052625" y="58437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3" name="Google Shape;153;p16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4550" y="35188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">
            <a:hlinkClick r:id="rId3" action="ppaction://hlinksldjump"/>
          </p:cNvPr>
          <p:cNvSpPr/>
          <p:nvPr/>
        </p:nvSpPr>
        <p:spPr>
          <a:xfrm>
            <a:off x="1550188" y="38455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a-D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for, at alle 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5" name="Google Shape;155;p16"/>
          <p:cNvCxnSpPr>
            <a:stCxn id="156" idx="3"/>
          </p:cNvCxnSpPr>
          <p:nvPr/>
        </p:nvCxnSpPr>
        <p:spPr>
          <a:xfrm flipH="1">
            <a:off x="3602750" y="3083192"/>
            <a:ext cx="308100" cy="1884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7" name="Google Shape;157;p16"/>
          <p:cNvCxnSpPr/>
          <p:nvPr/>
        </p:nvCxnSpPr>
        <p:spPr>
          <a:xfrm rot="10800000">
            <a:off x="6396525" y="2720250"/>
            <a:ext cx="319800" cy="2430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16">
            <a:hlinkClick r:id="rId3" action="ppaction://hlinksldjump"/>
          </p:cNvPr>
          <p:cNvSpPr/>
          <p:nvPr/>
        </p:nvSpPr>
        <p:spPr>
          <a:xfrm>
            <a:off x="3524536" y="1164124"/>
            <a:ext cx="3003300" cy="2297100"/>
          </a:xfrm>
          <a:prstGeom prst="ellipse">
            <a:avLst/>
          </a:prstGeom>
          <a:solidFill>
            <a:srgbClr val="F8F099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a-DK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højt prioriteret skolevæsen</a:t>
            </a: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6"/>
          <p:cNvSpPr/>
          <p:nvPr/>
        </p:nvSpPr>
        <p:spPr>
          <a:xfrm>
            <a:off x="6716325" y="409675"/>
            <a:ext cx="5371500" cy="6200400"/>
          </a:xfrm>
          <a:prstGeom prst="roundRect">
            <a:avLst>
              <a:gd name="adj" fmla="val 16667"/>
            </a:avLst>
          </a:prstGeom>
          <a:solidFill>
            <a:srgbClr val="F8F099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arbejder for: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der er et højt ambitionsniveau for vores skolevæsen og gode muligheder for at realisere dem i praksis.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folkeskoleområdet politisk prioriteres med ressourcer til at understøtte dette.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Flere tolærertimer.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Ballerup Kommune har så god løn- og arbejdsforhold, at vi kan tiltrække og fastholde dygtige medarbejdere.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•"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de fysiske rammer moderniseres og udvikles til at kunne håndtere den kompleksitet nutidens elevgruppe kalder på.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" name="Pil: 180 grader 2">
            <a:hlinkClick r:id="rId3" action="ppaction://hlinksldjump"/>
            <a:extLst>
              <a:ext uri="{FF2B5EF4-FFF2-40B4-BE49-F238E27FC236}">
                <a16:creationId xmlns:a16="http://schemas.microsoft.com/office/drawing/2014/main" id="{7258CF45-83D4-FC8A-7CF0-788BC2ABC69C}"/>
              </a:ext>
            </a:extLst>
          </p:cNvPr>
          <p:cNvSpPr/>
          <p:nvPr/>
        </p:nvSpPr>
        <p:spPr>
          <a:xfrm rot="16200000" flipV="1">
            <a:off x="5346423" y="5007798"/>
            <a:ext cx="1133475" cy="966728"/>
          </a:xfrm>
          <a:prstGeom prst="utur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FEDBF60F-E0EC-5ABC-1301-9F377AEC7A26}"/>
              </a:ext>
            </a:extLst>
          </p:cNvPr>
          <p:cNvSpPr/>
          <p:nvPr/>
        </p:nvSpPr>
        <p:spPr>
          <a:xfrm>
            <a:off x="4144948" y="5319750"/>
            <a:ext cx="1235790" cy="7381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Tilbage til start tryk på pilen!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/>
          <p:nvPr/>
        </p:nvSpPr>
        <p:spPr>
          <a:xfrm>
            <a:off x="0" y="-160025"/>
            <a:ext cx="12192000" cy="7018200"/>
          </a:xfrm>
          <a:prstGeom prst="rect">
            <a:avLst/>
          </a:prstGeom>
          <a:solidFill>
            <a:srgbClr val="1B2C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427252" y="2720130"/>
            <a:ext cx="3801300" cy="3693900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1706900" y="0"/>
            <a:ext cx="6294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17"/>
          <p:cNvCxnSpPr>
            <a:stCxn id="169" idx="2"/>
            <a:endCxn id="169" idx="2"/>
          </p:cNvCxnSpPr>
          <p:nvPr/>
        </p:nvCxnSpPr>
        <p:spPr>
          <a:xfrm>
            <a:off x="3237725" y="36088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17"/>
          <p:cNvCxnSpPr>
            <a:stCxn id="171" idx="3"/>
            <a:endCxn id="171" idx="3"/>
          </p:cNvCxnSpPr>
          <p:nvPr/>
        </p:nvCxnSpPr>
        <p:spPr>
          <a:xfrm>
            <a:off x="4052625" y="58437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2" name="Google Shape;172;p17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4550" y="35188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7">
            <a:hlinkClick r:id="rId3" action="ppaction://hlinksldjump"/>
          </p:cNvPr>
          <p:cNvSpPr/>
          <p:nvPr/>
        </p:nvSpPr>
        <p:spPr>
          <a:xfrm>
            <a:off x="1550188" y="38455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a-D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for, at alle 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4" name="Google Shape;174;p17"/>
          <p:cNvCxnSpPr/>
          <p:nvPr/>
        </p:nvCxnSpPr>
        <p:spPr>
          <a:xfrm flipH="1">
            <a:off x="3602875" y="2976700"/>
            <a:ext cx="341400" cy="2949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p17"/>
          <p:cNvCxnSpPr/>
          <p:nvPr/>
        </p:nvCxnSpPr>
        <p:spPr>
          <a:xfrm rot="10800000">
            <a:off x="6205275" y="2721100"/>
            <a:ext cx="672600" cy="3498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6" name="Google Shape;176;p17">
            <a:hlinkClick r:id="rId3" action="ppaction://hlinksldjump"/>
          </p:cNvPr>
          <p:cNvSpPr/>
          <p:nvPr/>
        </p:nvSpPr>
        <p:spPr>
          <a:xfrm>
            <a:off x="3715400" y="1395725"/>
            <a:ext cx="2600400" cy="2123100"/>
          </a:xfrm>
          <a:prstGeom prst="ellipse">
            <a:avLst/>
          </a:prstGeom>
          <a:solidFill>
            <a:srgbClr val="F5DED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2000"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da-DK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godt samarbejde om kerneopgaven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6797050" y="621725"/>
            <a:ext cx="5167500" cy="6149700"/>
          </a:xfrm>
          <a:prstGeom prst="roundRect">
            <a:avLst>
              <a:gd name="adj" fmla="val 16667"/>
            </a:avLst>
          </a:prstGeom>
          <a:solidFill>
            <a:srgbClr val="F5DED8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arbejder for: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medlemmerne involveres i beslutninger og prioriteringer med betydning for arbejdsforholdene</a:t>
            </a: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hvor</a:t>
            </a:r>
            <a:r>
              <a:rPr lang="da-DK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Skoleplanen er et væsentligt og dynamisk arbejdsredskab.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lærerne naturligt inviteres ind i drøftelser af pædagogik, didaktik og skoleudvikling.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medlemmerne involveres i udviklingen af en meningsfuld lokal mødestruktur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lærernes teammøder prioriteres.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det enkelte medlems  frihed og fleksibilitet skal spille sammen med behovet for et meningsfuldt samarbejde.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skolestrukturen </a:t>
            </a: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understøtter kerneopgaven og mulige</a:t>
            </a: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ændringer har rod i styrkelse af kerneop</a:t>
            </a: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gaven og undervisningens kvalitet.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dokumentationskrav, der ikke understøtter kerneopgaven, fjernes.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" name="Pil: 180 grader 2">
            <a:hlinkClick r:id="rId3" action="ppaction://hlinksldjump"/>
            <a:extLst>
              <a:ext uri="{FF2B5EF4-FFF2-40B4-BE49-F238E27FC236}">
                <a16:creationId xmlns:a16="http://schemas.microsoft.com/office/drawing/2014/main" id="{E7A54015-F726-B4BB-257A-84D8D459A2A1}"/>
              </a:ext>
            </a:extLst>
          </p:cNvPr>
          <p:cNvSpPr/>
          <p:nvPr/>
        </p:nvSpPr>
        <p:spPr>
          <a:xfrm rot="16200000" flipV="1">
            <a:off x="5346423" y="5007798"/>
            <a:ext cx="1133475" cy="966728"/>
          </a:xfrm>
          <a:prstGeom prst="utur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9C0A829B-4001-CC5E-0E45-657553AFDC3B}"/>
              </a:ext>
            </a:extLst>
          </p:cNvPr>
          <p:cNvSpPr/>
          <p:nvPr/>
        </p:nvSpPr>
        <p:spPr>
          <a:xfrm>
            <a:off x="4144948" y="5319750"/>
            <a:ext cx="1235790" cy="7381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Tilbage til start tryk på pilen!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"/>
          <p:cNvSpPr/>
          <p:nvPr/>
        </p:nvSpPr>
        <p:spPr>
          <a:xfrm>
            <a:off x="0" y="-160200"/>
            <a:ext cx="12192000" cy="7018200"/>
          </a:xfrm>
          <a:prstGeom prst="rect">
            <a:avLst/>
          </a:prstGeom>
          <a:solidFill>
            <a:srgbClr val="1B2C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427252" y="2720130"/>
            <a:ext cx="3801300" cy="3693900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85" name="Google Shape;185;p18"/>
          <p:cNvSpPr txBox="1"/>
          <p:nvPr/>
        </p:nvSpPr>
        <p:spPr>
          <a:xfrm>
            <a:off x="1706900" y="0"/>
            <a:ext cx="6294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p18"/>
          <p:cNvCxnSpPr>
            <a:stCxn id="187" idx="2"/>
            <a:endCxn id="187" idx="2"/>
          </p:cNvCxnSpPr>
          <p:nvPr/>
        </p:nvCxnSpPr>
        <p:spPr>
          <a:xfrm>
            <a:off x="3237725" y="36088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8" name="Google Shape;188;p18"/>
          <p:cNvCxnSpPr>
            <a:stCxn id="189" idx="3"/>
            <a:endCxn id="189" idx="3"/>
          </p:cNvCxnSpPr>
          <p:nvPr/>
        </p:nvCxnSpPr>
        <p:spPr>
          <a:xfrm>
            <a:off x="4052625" y="58437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90" name="Google Shape;190;p18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4550" y="35188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>
            <a:hlinkClick r:id="rId3" action="ppaction://hlinksldjump"/>
          </p:cNvPr>
          <p:cNvSpPr/>
          <p:nvPr/>
        </p:nvSpPr>
        <p:spPr>
          <a:xfrm>
            <a:off x="1550188" y="38455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a-D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for, at alle 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" name="Google Shape;192;p18"/>
          <p:cNvCxnSpPr/>
          <p:nvPr/>
        </p:nvCxnSpPr>
        <p:spPr>
          <a:xfrm flipH="1">
            <a:off x="3602875" y="2976700"/>
            <a:ext cx="341400" cy="2949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18"/>
          <p:cNvCxnSpPr/>
          <p:nvPr/>
        </p:nvCxnSpPr>
        <p:spPr>
          <a:xfrm rot="10800000">
            <a:off x="6205275" y="2721100"/>
            <a:ext cx="672600" cy="3498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4" name="Google Shape;194;p18">
            <a:hlinkClick r:id="rId3" action="ppaction://hlinksldjump"/>
          </p:cNvPr>
          <p:cNvSpPr/>
          <p:nvPr/>
        </p:nvSpPr>
        <p:spPr>
          <a:xfrm>
            <a:off x="3612925" y="1069375"/>
            <a:ext cx="2713200" cy="2378400"/>
          </a:xfrm>
          <a:prstGeom prst="ellipse">
            <a:avLst/>
          </a:prstGeom>
          <a:solidFill>
            <a:srgbClr val="AFCA93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trygt, sikkert og udviklende arbejds- miljø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/>
          <p:nvPr/>
        </p:nvSpPr>
        <p:spPr>
          <a:xfrm>
            <a:off x="6877875" y="689025"/>
            <a:ext cx="4710000" cy="5725200"/>
          </a:xfrm>
          <a:prstGeom prst="roundRect">
            <a:avLst>
              <a:gd name="adj" fmla="val 16667"/>
            </a:avLst>
          </a:prstGeom>
          <a:solidFill>
            <a:srgbClr val="AFCA93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arbejder for: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have arbejdspladser, hvor det er trygt at udtrykke sin professionelle holdning og kritik.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forebygge moralsk stress.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udvikle tiltag, der tager hensyn til de livsfaser et lærerliv</a:t>
            </a: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indeholder. </a:t>
            </a: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Fx</a:t>
            </a: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lærerstartsordninger, gode seniorordninger og alt det midt imellem.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der arbejdes systematisk med arbejdsmiljøet, både ift. arbejdet med social kapital og ensartede registreringer af hændelser og arbejdsskader.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alle medlemmer ved, hvor de kan hente hjælp, hvis de står i en grænseoverskridende situation.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tillid til medlemmet er udgangspunktet, også når klager opstår.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konflikter altid søges løst på lavest mulige niveau gennem dialog.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" name="Pil: 180 grader 2">
            <a:hlinkClick r:id="rId3" action="ppaction://hlinksldjump"/>
            <a:extLst>
              <a:ext uri="{FF2B5EF4-FFF2-40B4-BE49-F238E27FC236}">
                <a16:creationId xmlns:a16="http://schemas.microsoft.com/office/drawing/2014/main" id="{FD265E9D-0164-BA8B-CA49-C9E528748E17}"/>
              </a:ext>
            </a:extLst>
          </p:cNvPr>
          <p:cNvSpPr/>
          <p:nvPr/>
        </p:nvSpPr>
        <p:spPr>
          <a:xfrm rot="16200000" flipV="1">
            <a:off x="5346423" y="5007798"/>
            <a:ext cx="1133475" cy="966728"/>
          </a:xfrm>
          <a:prstGeom prst="utur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49EE5559-EC23-EF54-D97F-D32CC360E784}"/>
              </a:ext>
            </a:extLst>
          </p:cNvPr>
          <p:cNvSpPr/>
          <p:nvPr/>
        </p:nvSpPr>
        <p:spPr>
          <a:xfrm>
            <a:off x="4144948" y="5319750"/>
            <a:ext cx="1235790" cy="7381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Tilbage til start tryk på pilen!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/>
          <p:nvPr/>
        </p:nvSpPr>
        <p:spPr>
          <a:xfrm>
            <a:off x="0" y="-160025"/>
            <a:ext cx="12192000" cy="7018200"/>
          </a:xfrm>
          <a:prstGeom prst="rect">
            <a:avLst/>
          </a:prstGeom>
          <a:solidFill>
            <a:srgbClr val="1B2C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02" name="Google Shape;202;p19"/>
          <p:cNvSpPr/>
          <p:nvPr/>
        </p:nvSpPr>
        <p:spPr>
          <a:xfrm>
            <a:off x="427252" y="2720130"/>
            <a:ext cx="3801300" cy="3693900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03" name="Google Shape;203;p19"/>
          <p:cNvSpPr txBox="1"/>
          <p:nvPr/>
        </p:nvSpPr>
        <p:spPr>
          <a:xfrm>
            <a:off x="1706900" y="0"/>
            <a:ext cx="6294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p19"/>
          <p:cNvCxnSpPr>
            <a:stCxn id="205" idx="2"/>
            <a:endCxn id="205" idx="2"/>
          </p:cNvCxnSpPr>
          <p:nvPr/>
        </p:nvCxnSpPr>
        <p:spPr>
          <a:xfrm>
            <a:off x="3237725" y="36088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6" name="Google Shape;206;p19"/>
          <p:cNvCxnSpPr>
            <a:stCxn id="207" idx="3"/>
            <a:endCxn id="207" idx="3"/>
          </p:cNvCxnSpPr>
          <p:nvPr/>
        </p:nvCxnSpPr>
        <p:spPr>
          <a:xfrm>
            <a:off x="4052625" y="58437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8" name="Google Shape;208;p19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4550" y="35188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>
            <a:hlinkClick r:id="rId3" action="ppaction://hlinksldjump"/>
          </p:cNvPr>
          <p:cNvSpPr/>
          <p:nvPr/>
        </p:nvSpPr>
        <p:spPr>
          <a:xfrm>
            <a:off x="1550188" y="38455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a-D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for, at alle 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0" name="Google Shape;210;p19"/>
          <p:cNvCxnSpPr/>
          <p:nvPr/>
        </p:nvCxnSpPr>
        <p:spPr>
          <a:xfrm flipH="1">
            <a:off x="3602875" y="2976700"/>
            <a:ext cx="341400" cy="2949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1" name="Google Shape;211;p19"/>
          <p:cNvCxnSpPr/>
          <p:nvPr/>
        </p:nvCxnSpPr>
        <p:spPr>
          <a:xfrm rot="10800000">
            <a:off x="6205275" y="2721100"/>
            <a:ext cx="672600" cy="3498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2" name="Google Shape;212;p19">
            <a:hlinkClick r:id="rId3" action="ppaction://hlinksldjump"/>
          </p:cNvPr>
          <p:cNvSpPr/>
          <p:nvPr/>
        </p:nvSpPr>
        <p:spPr>
          <a:xfrm>
            <a:off x="3796150" y="1359325"/>
            <a:ext cx="2470500" cy="22497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a-DK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værdi af at være en del af foreningens fællesskab 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6877875" y="1133100"/>
            <a:ext cx="4090800" cy="4952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arbejder for: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styrke det kollektive fællesskab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alle fastansatte er medlemmer.</a:t>
            </a:r>
            <a:endParaRPr sz="1800" i="0" u="none" strike="sngStrike" cap="none">
              <a:solidFill>
                <a:srgbClr val="000000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TR h</a:t>
            </a: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 en nøglerolle i at understøtte et forpligtende fællesskab.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BLF-arrangementer har stor medlemstilslutning.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kredsens kommunikation opleves som værdifuld og nærværende.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det enkelte medlem oplever kompetent sagsbehandling i svære situationer.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3" name="Pil: 180 grader 2">
            <a:hlinkClick r:id="rId3" action="ppaction://hlinksldjump"/>
            <a:extLst>
              <a:ext uri="{FF2B5EF4-FFF2-40B4-BE49-F238E27FC236}">
                <a16:creationId xmlns:a16="http://schemas.microsoft.com/office/drawing/2014/main" id="{C59ACB83-2FAE-F39F-78E0-678D13AD0D54}"/>
              </a:ext>
            </a:extLst>
          </p:cNvPr>
          <p:cNvSpPr/>
          <p:nvPr/>
        </p:nvSpPr>
        <p:spPr>
          <a:xfrm rot="16200000" flipV="1">
            <a:off x="5346423" y="5007798"/>
            <a:ext cx="1133475" cy="966728"/>
          </a:xfrm>
          <a:prstGeom prst="utur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DD89939D-6ED5-6DDA-B389-C96EDF97E692}"/>
              </a:ext>
            </a:extLst>
          </p:cNvPr>
          <p:cNvSpPr/>
          <p:nvPr/>
        </p:nvSpPr>
        <p:spPr>
          <a:xfrm>
            <a:off x="4144948" y="5319750"/>
            <a:ext cx="1235790" cy="7381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Tilbage til start tryk på pilen!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"/>
          <p:cNvSpPr/>
          <p:nvPr/>
        </p:nvSpPr>
        <p:spPr>
          <a:xfrm>
            <a:off x="0" y="-160200"/>
            <a:ext cx="12192000" cy="7018200"/>
          </a:xfrm>
          <a:prstGeom prst="rect">
            <a:avLst/>
          </a:prstGeom>
          <a:solidFill>
            <a:srgbClr val="1B2C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20" name="Google Shape;220;p20"/>
          <p:cNvSpPr/>
          <p:nvPr/>
        </p:nvSpPr>
        <p:spPr>
          <a:xfrm>
            <a:off x="427252" y="2720130"/>
            <a:ext cx="3801300" cy="3693900"/>
          </a:xfrm>
          <a:prstGeom prst="ellipse">
            <a:avLst/>
          </a:prstGeom>
          <a:solidFill>
            <a:srgbClr val="AAD1DB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21" name="Google Shape;221;p20"/>
          <p:cNvSpPr txBox="1"/>
          <p:nvPr/>
        </p:nvSpPr>
        <p:spPr>
          <a:xfrm>
            <a:off x="1706900" y="0"/>
            <a:ext cx="6294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da-DK" sz="2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Ballerup Lærerforenings strategiske målsætninger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2" name="Google Shape;222;p20"/>
          <p:cNvCxnSpPr>
            <a:stCxn id="223" idx="2"/>
            <a:endCxn id="223" idx="2"/>
          </p:cNvCxnSpPr>
          <p:nvPr/>
        </p:nvCxnSpPr>
        <p:spPr>
          <a:xfrm>
            <a:off x="3237725" y="36088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4" name="Google Shape;224;p20"/>
          <p:cNvCxnSpPr>
            <a:stCxn id="225" idx="3"/>
            <a:endCxn id="225" idx="3"/>
          </p:cNvCxnSpPr>
          <p:nvPr/>
        </p:nvCxnSpPr>
        <p:spPr>
          <a:xfrm>
            <a:off x="4052625" y="5843775"/>
            <a:ext cx="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26" name="Google Shape;226;p20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4550" y="3518825"/>
            <a:ext cx="2123100" cy="212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0">
            <a:hlinkClick r:id="rId3" action="ppaction://hlinksldjump"/>
          </p:cNvPr>
          <p:cNvSpPr/>
          <p:nvPr/>
        </p:nvSpPr>
        <p:spPr>
          <a:xfrm>
            <a:off x="1550188" y="3845550"/>
            <a:ext cx="1458300" cy="1474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6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a-DK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 arbejder for, at alle medlemmer har:</a:t>
            </a:r>
            <a:endParaRPr sz="11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" name="Google Shape;228;p20"/>
          <p:cNvCxnSpPr/>
          <p:nvPr/>
        </p:nvCxnSpPr>
        <p:spPr>
          <a:xfrm flipH="1">
            <a:off x="3602875" y="2976700"/>
            <a:ext cx="341400" cy="2949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9" name="Google Shape;229;p20"/>
          <p:cNvCxnSpPr/>
          <p:nvPr/>
        </p:nvCxnSpPr>
        <p:spPr>
          <a:xfrm rot="10800000">
            <a:off x="6205275" y="2721100"/>
            <a:ext cx="672600" cy="34980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0" name="Google Shape;230;p20">
            <a:hlinkClick r:id="rId3" action="ppaction://hlinksldjump"/>
          </p:cNvPr>
          <p:cNvSpPr/>
          <p:nvPr/>
        </p:nvSpPr>
        <p:spPr>
          <a:xfrm>
            <a:off x="3742325" y="1188675"/>
            <a:ext cx="2609400" cy="2330100"/>
          </a:xfrm>
          <a:prstGeom prst="ellipse">
            <a:avLst/>
          </a:prstGeom>
          <a:solidFill>
            <a:srgbClr val="FEB6B0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a-DK" sz="2000"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da-DK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ode lønaftaler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6877875" y="1873300"/>
            <a:ext cx="4696500" cy="4615800"/>
          </a:xfrm>
          <a:prstGeom prst="roundRect">
            <a:avLst>
              <a:gd name="adj" fmla="val 16667"/>
            </a:avLst>
          </a:prstGeom>
          <a:solidFill>
            <a:srgbClr val="FFBAB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arbejder for: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Kollektive lønaftaler, hvor alle løndele er varige og pensionsgivende.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mindske forskellene mellem almen- og speciallærere.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individuel løn kun er en mulighed, hvis en kollektiv lønaftale ikke kan indgås.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Char char="●"/>
            </a:pPr>
            <a:r>
              <a:rPr lang="da-DK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Individuelle tillæg tildeles ud fra transparente og objektive kriterier, der understøtter, at man får ens løn for samme arbejde. Tillæggene er så vidt muligt varige og pensionsgivende</a:t>
            </a:r>
            <a:r>
              <a:rPr lang="da-DK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Pil: 180 grader 2">
            <a:hlinkClick r:id="rId3" action="ppaction://hlinksldjump"/>
            <a:extLst>
              <a:ext uri="{FF2B5EF4-FFF2-40B4-BE49-F238E27FC236}">
                <a16:creationId xmlns:a16="http://schemas.microsoft.com/office/drawing/2014/main" id="{F004126A-09D2-AC23-BBD7-1A859395A933}"/>
              </a:ext>
            </a:extLst>
          </p:cNvPr>
          <p:cNvSpPr/>
          <p:nvPr/>
        </p:nvSpPr>
        <p:spPr>
          <a:xfrm rot="16200000" flipV="1">
            <a:off x="5346423" y="5007798"/>
            <a:ext cx="1133475" cy="966728"/>
          </a:xfrm>
          <a:prstGeom prst="uturn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  <p:sp>
        <p:nvSpPr>
          <p:cNvPr id="5" name="Rektangel: afrundede hjørner 4">
            <a:extLst>
              <a:ext uri="{FF2B5EF4-FFF2-40B4-BE49-F238E27FC236}">
                <a16:creationId xmlns:a16="http://schemas.microsoft.com/office/drawing/2014/main" id="{1E8FCF1A-8A74-0CE3-2796-DC6FDD582B60}"/>
              </a:ext>
            </a:extLst>
          </p:cNvPr>
          <p:cNvSpPr/>
          <p:nvPr/>
        </p:nvSpPr>
        <p:spPr>
          <a:xfrm>
            <a:off x="4144948" y="5319750"/>
            <a:ext cx="1235790" cy="7381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a-DK" dirty="0"/>
              <a:t>Tilbage til start tryk på pilen!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genkapital">
  <a:themeElements>
    <a:clrScheme name="Brugerdefineret 2">
      <a:dk1>
        <a:srgbClr val="000000"/>
      </a:dk1>
      <a:lt1>
        <a:srgbClr val="FFFFFF"/>
      </a:lt1>
      <a:dk2>
        <a:srgbClr val="303030"/>
      </a:dk2>
      <a:lt2>
        <a:srgbClr val="DEDEE0"/>
      </a:lt2>
      <a:accent1>
        <a:srgbClr val="810000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817</Words>
  <Application>Microsoft Office PowerPoint</Application>
  <PresentationFormat>Widescreen</PresentationFormat>
  <Paragraphs>102</Paragraphs>
  <Slides>7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3" baseType="lpstr">
      <vt:lpstr>Libre Franklin</vt:lpstr>
      <vt:lpstr>Noto Sans Symbols</vt:lpstr>
      <vt:lpstr>Arial</vt:lpstr>
      <vt:lpstr>Calibri</vt:lpstr>
      <vt:lpstr>Libre Baskerville</vt:lpstr>
      <vt:lpstr>Egenkapital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Vibe Larsen</cp:lastModifiedBy>
  <cp:revision>1</cp:revision>
  <dcterms:modified xsi:type="dcterms:W3CDTF">2026-09-25T07:06:21Z</dcterms:modified>
</cp:coreProperties>
</file>